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394" r:id="rId2"/>
    <p:sldId id="423" r:id="rId3"/>
    <p:sldId id="414" r:id="rId4"/>
    <p:sldId id="415" r:id="rId5"/>
    <p:sldId id="405" r:id="rId6"/>
    <p:sldId id="408" r:id="rId7"/>
    <p:sldId id="397" r:id="rId8"/>
    <p:sldId id="406" r:id="rId9"/>
    <p:sldId id="407" r:id="rId10"/>
    <p:sldId id="398" r:id="rId11"/>
    <p:sldId id="409" r:id="rId12"/>
    <p:sldId id="410" r:id="rId13"/>
    <p:sldId id="399" r:id="rId14"/>
    <p:sldId id="404" r:id="rId15"/>
    <p:sldId id="412" r:id="rId16"/>
    <p:sldId id="401" r:id="rId17"/>
    <p:sldId id="419" r:id="rId18"/>
    <p:sldId id="421" r:id="rId19"/>
    <p:sldId id="422" r:id="rId20"/>
    <p:sldId id="424" r:id="rId21"/>
    <p:sldId id="418" r:id="rId22"/>
    <p:sldId id="40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ED0569-71FF-4679-8495-9011394D3D52}" v="29" dt="2025-05-20T20:10:23.602"/>
    <p1510:client id="{0A6919C6-D9EE-9D31-4C6A-662013791702}" v="125" dt="2025-05-21T13:04:30.017"/>
    <p1510:client id="{3E3C0106-F234-E54B-4400-D7F728F69FDB}" v="31" dt="2025-05-21T12:59:07.514"/>
    <p1510:client id="{54558F14-B1C7-1556-D74B-AC1AB0B3ECA2}" v="2" dt="2025-05-21T14:54:53.853"/>
    <p1510:client id="{96FB7B56-B54C-0D4E-6170-C9A1C5BA47B3}" v="131" dt="2025-05-21T02:44:32.211"/>
    <p1510:client id="{B0EA791A-4F24-11C8-62A5-9C772E94A6A4}" v="211" dt="2025-05-21T12:55:45.068"/>
    <p1510:client id="{EA598DE8-C414-132B-082A-37DD7096C067}" v="648" dt="2025-05-21T13:39:47.7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2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0F0A5-FF7A-164A-AF2C-3D2139C443A8}" type="datetimeFigureOut">
              <a:rPr lang="en-US" smtClean="0"/>
              <a:t>5/21/25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7BC4E-7216-AE4F-A645-970444707E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73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D6D1-E265-BD43-BA94-5AF7BA93914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208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1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2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60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1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38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526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278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0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2533-24CE-7749-ABC8-28439609613B}" type="datetimeFigureOut">
              <a:rPr lang="en-US" smtClean="0"/>
              <a:t>5/21/25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059E8-B1D2-3D48-AA9B-51027B6B4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01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14D6D1-E265-BD43-BA94-5AF7BA93914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Google Shape;15;p1" descr="Untitled.png" title="Be Boulder.">
            <a:extLst>
              <a:ext uri="{FF2B5EF4-FFF2-40B4-BE49-F238E27FC236}">
                <a16:creationId xmlns:a16="http://schemas.microsoft.com/office/drawing/2014/main" id="{FED4F13C-7107-13F5-3D07-66CCF3D8AF53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269922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16;p1">
            <a:extLst>
              <a:ext uri="{FF2B5EF4-FFF2-40B4-BE49-F238E27FC236}">
                <a16:creationId xmlns:a16="http://schemas.microsoft.com/office/drawing/2014/main" id="{245E6188-2553-2EB5-73DE-608023BD25F3}"/>
              </a:ext>
            </a:extLst>
          </p:cNvPr>
          <p:cNvCxnSpPr/>
          <p:nvPr userDrawn="1"/>
        </p:nvCxnSpPr>
        <p:spPr>
          <a:xfrm rot="10800000" flipH="1">
            <a:off x="457200" y="6214428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" name="Google Shape;17;p1">
            <a:extLst>
              <a:ext uri="{FF2B5EF4-FFF2-40B4-BE49-F238E27FC236}">
                <a16:creationId xmlns:a16="http://schemas.microsoft.com/office/drawing/2014/main" id="{45285089-603C-0C58-5256-EFE3255707FB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269922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734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scholar.colorado.edu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rmacc_2025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mailto:cuscholaradmin@colorado.edu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A04FF-079B-94B3-09DD-F327D6411F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49971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/>
              <a:t>Curating and Publishing Big Datasets Using CU Boulder High Performance Computing Infrastructure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591859-599A-B828-5507-B90432A1B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9646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Matthew Murray and Andrew Monaghan</a:t>
            </a:r>
          </a:p>
        </p:txBody>
      </p:sp>
    </p:spTree>
    <p:extLst>
      <p:ext uri="{BB962C8B-B14F-4D97-AF65-F5344CB8AC3E}">
        <p14:creationId xmlns:p14="http://schemas.microsoft.com/office/powerpoint/2010/main" val="2399436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07E16-D749-DD32-23C0-9A89F6846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1552B-65DB-98C9-EFFD-79A15BFE4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The process of ensuring that data is FAIR:</a:t>
            </a:r>
          </a:p>
          <a:p>
            <a:pPr lvl="1"/>
            <a:r>
              <a:rPr lang="en-US" sz="2800" b="1"/>
              <a:t>F</a:t>
            </a:r>
            <a:r>
              <a:rPr lang="en-US" sz="2800"/>
              <a:t>indable</a:t>
            </a:r>
          </a:p>
          <a:p>
            <a:pPr lvl="1"/>
            <a:r>
              <a:rPr lang="en-US" sz="2800" b="1"/>
              <a:t>A</a:t>
            </a:r>
            <a:r>
              <a:rPr lang="en-US" sz="2800"/>
              <a:t>ccessible</a:t>
            </a:r>
          </a:p>
          <a:p>
            <a:pPr lvl="1"/>
            <a:r>
              <a:rPr lang="en-US" sz="2800" b="1"/>
              <a:t>I</a:t>
            </a:r>
            <a:r>
              <a:rPr lang="en-US" sz="2800"/>
              <a:t>nteroperable</a:t>
            </a:r>
          </a:p>
          <a:p>
            <a:pPr lvl="1"/>
            <a:r>
              <a:rPr lang="en-US" sz="2800" b="1"/>
              <a:t>R</a:t>
            </a:r>
            <a:r>
              <a:rPr lang="en-US" sz="2800"/>
              <a:t>eusable</a:t>
            </a:r>
          </a:p>
          <a:p>
            <a:r>
              <a:rPr lang="en-US"/>
              <a:t>Why do we need to do this?</a:t>
            </a:r>
          </a:p>
        </p:txBody>
      </p:sp>
    </p:spTree>
    <p:extLst>
      <p:ext uri="{BB962C8B-B14F-4D97-AF65-F5344CB8AC3E}">
        <p14:creationId xmlns:p14="http://schemas.microsoft.com/office/powerpoint/2010/main" val="3967380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56AA5A-D0F2-B5C0-55B8-528609505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863" y="0"/>
            <a:ext cx="954627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CC26DA-4DD4-FE64-7783-9346F6610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043" y="3911897"/>
            <a:ext cx="6392167" cy="2772162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059585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022E-0749-82F1-81A6-19109063A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Curation Network’s CURATE(D)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727B5-B9F4-EFCD-D514-B2AEA5037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/>
              <a:t>C</a:t>
            </a:r>
            <a:r>
              <a:rPr lang="en-US"/>
              <a:t>heck files/code and read documentation</a:t>
            </a:r>
          </a:p>
          <a:p>
            <a:r>
              <a:rPr lang="en-US" b="1"/>
              <a:t>U</a:t>
            </a:r>
            <a:r>
              <a:rPr lang="en-US"/>
              <a:t>nderstand the data (or try to)</a:t>
            </a:r>
          </a:p>
          <a:p>
            <a:r>
              <a:rPr lang="en-US" b="1"/>
              <a:t>R</a:t>
            </a:r>
            <a:r>
              <a:rPr lang="en-US"/>
              <a:t>equest missing information or changes</a:t>
            </a:r>
          </a:p>
          <a:p>
            <a:r>
              <a:rPr lang="en-US" b="1"/>
              <a:t>A</a:t>
            </a:r>
            <a:r>
              <a:rPr lang="en-US"/>
              <a:t>ugment metadata for findability</a:t>
            </a:r>
          </a:p>
          <a:p>
            <a:r>
              <a:rPr lang="en-US" b="1"/>
              <a:t>T</a:t>
            </a:r>
            <a:r>
              <a:rPr lang="en-US"/>
              <a:t>ransform file formats for reuse</a:t>
            </a:r>
          </a:p>
          <a:p>
            <a:r>
              <a:rPr lang="en-US" b="1"/>
              <a:t>E</a:t>
            </a:r>
            <a:r>
              <a:rPr lang="en-US"/>
              <a:t>valuate for </a:t>
            </a:r>
            <a:r>
              <a:rPr lang="en-US" err="1"/>
              <a:t>FAIRness</a:t>
            </a:r>
            <a:endParaRPr lang="en-US"/>
          </a:p>
          <a:p>
            <a:r>
              <a:rPr lang="en-US" b="1"/>
              <a:t>D</a:t>
            </a:r>
            <a:r>
              <a:rPr lang="en-US"/>
              <a:t>ocument all curation activities throughout the process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06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1B58-E91A-7905-A274-F775C6F0C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we use HPC resources for data curation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F89C7-319E-964D-5B3D-F48AC59E6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The data requires specific software or code that can only be run using HPC resources</a:t>
            </a:r>
          </a:p>
          <a:p>
            <a:r>
              <a:rPr lang="en-US"/>
              <a:t>The data </a:t>
            </a:r>
            <a:r>
              <a:rPr lang="en-US" i="1" u="sng"/>
              <a:t>is</a:t>
            </a:r>
            <a:r>
              <a:rPr lang="en-US"/>
              <a:t> specific software/code that can only be run using HPC resources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303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1FF5F-78F9-4FD0-FF1F-8FC117086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5E107-F1A9-587F-B031-48061074F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59359" cy="4351338"/>
          </a:xfrm>
        </p:spPr>
        <p:txBody>
          <a:bodyPr>
            <a:normAutofit/>
          </a:bodyPr>
          <a:lstStyle/>
          <a:p>
            <a:r>
              <a:rPr lang="en-US"/>
              <a:t>Curator cannot open/run files on their computer</a:t>
            </a:r>
          </a:p>
          <a:p>
            <a:r>
              <a:rPr lang="en-US"/>
              <a:t>Files are uploaded to a HPC server and tested</a:t>
            </a:r>
          </a:p>
          <a:p>
            <a:r>
              <a:rPr lang="en-US"/>
              <a:t>Oh no! They don’t work:</a:t>
            </a:r>
          </a:p>
          <a:p>
            <a:pPr lvl="1"/>
            <a:r>
              <a:rPr lang="en-US" sz="2800"/>
              <a:t>Scripts have hardcoded paths (researcher updates scripts)</a:t>
            </a:r>
          </a:p>
          <a:p>
            <a:pPr lvl="1"/>
            <a:r>
              <a:rPr lang="en-US" sz="2800"/>
              <a:t>Specific libraries are required (researcher adds documentation)</a:t>
            </a:r>
          </a:p>
          <a:p>
            <a:pPr lvl="1"/>
            <a:r>
              <a:rPr lang="en-US" sz="2800"/>
              <a:t>A different version of the software is required (researcher adds documentation)</a:t>
            </a:r>
          </a:p>
        </p:txBody>
      </p:sp>
    </p:spTree>
    <p:extLst>
      <p:ext uri="{BB962C8B-B14F-4D97-AF65-F5344CB8AC3E}">
        <p14:creationId xmlns:p14="http://schemas.microsoft.com/office/powerpoint/2010/main" val="2404420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AE035-CDF0-85D9-1224-0E0A283C4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Publishing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4DA69-2698-9D93-69C1-CCD7B2296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data has been curated and  is ready to be published</a:t>
            </a:r>
          </a:p>
          <a:p>
            <a:pPr lvl="1"/>
            <a:r>
              <a:rPr lang="en-US"/>
              <a:t>The data is ready to be reused</a:t>
            </a:r>
          </a:p>
          <a:p>
            <a:pPr lvl="1"/>
            <a:r>
              <a:rPr lang="en-US"/>
              <a:t>The documentation is complete</a:t>
            </a:r>
          </a:p>
          <a:p>
            <a:pPr lvl="1"/>
            <a:r>
              <a:rPr lang="en-US"/>
              <a:t>There’s accurate metadata (authors, etc.)</a:t>
            </a:r>
          </a:p>
          <a:p>
            <a:pPr lvl="1"/>
            <a:r>
              <a:rPr lang="en-US"/>
              <a:t>A DOI has been issued</a:t>
            </a:r>
          </a:p>
          <a:p>
            <a:r>
              <a:rPr lang="en-US"/>
              <a:t>Problems</a:t>
            </a:r>
          </a:p>
          <a:p>
            <a:pPr lvl="1"/>
            <a:r>
              <a:rPr lang="en-US"/>
              <a:t>The dataset is too big for the institutional repository</a:t>
            </a:r>
          </a:p>
          <a:p>
            <a:pPr lvl="1"/>
            <a:r>
              <a:rPr lang="en-US"/>
              <a:t>The dataset requires HPC resources to be used</a:t>
            </a:r>
          </a:p>
        </p:txBody>
      </p:sp>
    </p:spTree>
    <p:extLst>
      <p:ext uri="{BB962C8B-B14F-4D97-AF65-F5344CB8AC3E}">
        <p14:creationId xmlns:p14="http://schemas.microsoft.com/office/powerpoint/2010/main" val="919190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1CD1E-4A76-3C16-01F8-B66A87BD4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91849" cy="1337469"/>
          </a:xfrm>
        </p:spPr>
        <p:txBody>
          <a:bodyPr/>
          <a:lstStyle/>
          <a:p>
            <a:r>
              <a:rPr lang="en-US"/>
              <a:t>Framework for big data publishing at CU Boulder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ECD13-D9BC-4A40-0332-CEA904DEE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/>
              <a:t>Landing page</a:t>
            </a:r>
          </a:p>
          <a:p>
            <a:pPr marL="514350" indent="-514350">
              <a:buAutoNum type="arabicPeriod"/>
            </a:pPr>
            <a:endParaRPr lang="en-US"/>
          </a:p>
          <a:p>
            <a:pPr marL="514350" indent="-514350">
              <a:buAutoNum type="arabicPeriod"/>
            </a:pPr>
            <a:r>
              <a:rPr lang="en-US"/>
              <a:t>Storage infrastructure</a:t>
            </a:r>
          </a:p>
          <a:p>
            <a:pPr marL="514350" indent="-514350">
              <a:buAutoNum type="arabicPeriod"/>
            </a:pPr>
            <a:endParaRPr lang="en-US"/>
          </a:p>
          <a:p>
            <a:pPr marL="514350" indent="-514350">
              <a:buAutoNum type="arabicPeriod"/>
            </a:pPr>
            <a:r>
              <a:rPr lang="en-US"/>
              <a:t>Data transfer</a:t>
            </a:r>
          </a:p>
          <a:p>
            <a:pPr>
              <a:buAutoNum type="arabicPeriod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10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A2522-EDE0-887D-431E-D1F6B4C08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73732-DD1C-2071-8FA4-452AE5CED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91849" cy="1337469"/>
          </a:xfrm>
        </p:spPr>
        <p:txBody>
          <a:bodyPr/>
          <a:lstStyle/>
          <a:p>
            <a:r>
              <a:rPr lang="en-US"/>
              <a:t>Landing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CDB9F-E595-EBCE-1DC9-4CC14893B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6" y="1525275"/>
            <a:ext cx="4063629" cy="43346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/>
            <a:r>
              <a:rPr lang="en-US" sz="2000"/>
              <a:t>CU Libraries host on CU Institutional repository:</a:t>
            </a:r>
            <a:endParaRPr lang="en-US"/>
          </a:p>
          <a:p>
            <a:pPr marL="0" indent="0">
              <a:buNone/>
            </a:pPr>
            <a:r>
              <a:rPr lang="en-US" sz="2000"/>
              <a:t>          </a:t>
            </a:r>
            <a:r>
              <a:rPr lang="en-US" sz="2000">
                <a:hlinkClick r:id="rId2"/>
              </a:rPr>
              <a:t>https://scholar.colorado.edu</a:t>
            </a:r>
            <a:r>
              <a:rPr lang="en-US" sz="2000"/>
              <a:t>  </a:t>
            </a:r>
          </a:p>
          <a:p>
            <a:pPr marL="514350" indent="-514350"/>
            <a:endParaRPr lang="en-US"/>
          </a:p>
          <a:p>
            <a:pPr marL="514350" indent="-514350"/>
            <a:endParaRPr lang="en-US"/>
          </a:p>
          <a:p>
            <a:endParaRPr lang="en-US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0367F0F-9CD1-9875-C5F8-BFE1836B4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415" y="1582690"/>
            <a:ext cx="7144908" cy="43765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1166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1499CF-E5B8-400A-00F4-008A614B6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44E55FE-3187-31FE-4765-864EEA0FF8E3}"/>
              </a:ext>
            </a:extLst>
          </p:cNvPr>
          <p:cNvSpPr/>
          <p:nvPr/>
        </p:nvSpPr>
        <p:spPr>
          <a:xfrm>
            <a:off x="6825174" y="855858"/>
            <a:ext cx="2177142" cy="870857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Is dataset </a:t>
            </a:r>
          </a:p>
          <a:p>
            <a:pPr algn="ctr"/>
            <a:r>
              <a:rPr lang="en-US"/>
              <a:t>&lt; 10 GB?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6E0520-78BE-CE19-FFD6-22EF74F64EDF}"/>
              </a:ext>
            </a:extLst>
          </p:cNvPr>
          <p:cNvSpPr/>
          <p:nvPr/>
        </p:nvSpPr>
        <p:spPr>
          <a:xfrm>
            <a:off x="4717159" y="2251931"/>
            <a:ext cx="2177142" cy="87085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Host data on CU Scholar server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759ECB-5D32-CA5A-96BD-B67A908FC799}"/>
              </a:ext>
            </a:extLst>
          </p:cNvPr>
          <p:cNvSpPr/>
          <p:nvPr/>
        </p:nvSpPr>
        <p:spPr>
          <a:xfrm>
            <a:off x="8755203" y="2251931"/>
            <a:ext cx="2177142" cy="8708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Host Data on CU </a:t>
            </a:r>
            <a:r>
              <a:rPr lang="en-US" err="1"/>
              <a:t>PetaLibrary</a:t>
            </a:r>
            <a:r>
              <a:rPr lang="en-US"/>
              <a:t> (HPC)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4305EE-1A04-C175-1EDC-A0536EF2454C}"/>
              </a:ext>
            </a:extLst>
          </p:cNvPr>
          <p:cNvSpPr/>
          <p:nvPr/>
        </p:nvSpPr>
        <p:spPr>
          <a:xfrm>
            <a:off x="4717159" y="3698062"/>
            <a:ext cx="2177142" cy="87085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Customer downloads with https (browser)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3911EE-84ED-2D1F-1D51-11E00FACA732}"/>
              </a:ext>
            </a:extLst>
          </p:cNvPr>
          <p:cNvSpPr/>
          <p:nvPr/>
        </p:nvSpPr>
        <p:spPr>
          <a:xfrm>
            <a:off x="8755203" y="3698062"/>
            <a:ext cx="2177142" cy="8708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Customer downloads with Globus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53E6EEF-9C9C-7285-42D8-275D4F1AF3C5}"/>
              </a:ext>
            </a:extLst>
          </p:cNvPr>
          <p:cNvCxnSpPr/>
          <p:nvPr/>
        </p:nvCxnSpPr>
        <p:spPr>
          <a:xfrm>
            <a:off x="5801298" y="3120305"/>
            <a:ext cx="14513" cy="570891"/>
          </a:xfrm>
          <a:prstGeom prst="straightConnector1">
            <a:avLst/>
          </a:prstGeom>
          <a:ln w="28575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ADBE1BC-9487-8E3A-0941-2540F57B7287}"/>
              </a:ext>
            </a:extLst>
          </p:cNvPr>
          <p:cNvCxnSpPr>
            <a:cxnSpLocks/>
          </p:cNvCxnSpPr>
          <p:nvPr/>
        </p:nvCxnSpPr>
        <p:spPr>
          <a:xfrm>
            <a:off x="9800407" y="3120305"/>
            <a:ext cx="14513" cy="570891"/>
          </a:xfrm>
          <a:prstGeom prst="straightConnector1">
            <a:avLst/>
          </a:prstGeom>
          <a:ln w="28575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59E0D6-CE8B-709C-3477-3850693F3C9A}"/>
              </a:ext>
            </a:extLst>
          </p:cNvPr>
          <p:cNvCxnSpPr>
            <a:cxnSpLocks/>
          </p:cNvCxnSpPr>
          <p:nvPr/>
        </p:nvCxnSpPr>
        <p:spPr>
          <a:xfrm flipH="1">
            <a:off x="5737942" y="1334890"/>
            <a:ext cx="1147954" cy="921298"/>
          </a:xfrm>
          <a:prstGeom prst="straightConnector1">
            <a:avLst/>
          </a:prstGeom>
          <a:ln w="28575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2B26E0-F486-041F-7B55-A4EC7B7E30A7}"/>
              </a:ext>
            </a:extLst>
          </p:cNvPr>
          <p:cNvCxnSpPr>
            <a:cxnSpLocks/>
          </p:cNvCxnSpPr>
          <p:nvPr/>
        </p:nvCxnSpPr>
        <p:spPr>
          <a:xfrm>
            <a:off x="9005034" y="1307079"/>
            <a:ext cx="821010" cy="949108"/>
          </a:xfrm>
          <a:prstGeom prst="straightConnector1">
            <a:avLst/>
          </a:prstGeom>
          <a:ln w="28575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25FEFEF-7FF1-C60C-D600-6C36E26FAF8F}"/>
              </a:ext>
            </a:extLst>
          </p:cNvPr>
          <p:cNvSpPr txBox="1"/>
          <p:nvPr/>
        </p:nvSpPr>
        <p:spPr>
          <a:xfrm>
            <a:off x="5553265" y="1520957"/>
            <a:ext cx="57956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/>
              <a:t>No</a:t>
            </a: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03FA18-C6D5-E046-2212-6AA721971E69}"/>
              </a:ext>
            </a:extLst>
          </p:cNvPr>
          <p:cNvSpPr txBox="1"/>
          <p:nvPr/>
        </p:nvSpPr>
        <p:spPr>
          <a:xfrm>
            <a:off x="9557936" y="1520957"/>
            <a:ext cx="75755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/>
              <a:t>Yes</a:t>
            </a:r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465A7744-AC12-4AEA-B215-4E8D1491E8A7}"/>
              </a:ext>
            </a:extLst>
          </p:cNvPr>
          <p:cNvSpPr/>
          <p:nvPr/>
        </p:nvSpPr>
        <p:spPr>
          <a:xfrm rot="16200000">
            <a:off x="5571574" y="3826617"/>
            <a:ext cx="439112" cy="219923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41BC67-AA6B-8437-5DA6-E2859DBC44A0}"/>
              </a:ext>
            </a:extLst>
          </p:cNvPr>
          <p:cNvSpPr txBox="1"/>
          <p:nvPr/>
        </p:nvSpPr>
        <p:spPr>
          <a:xfrm>
            <a:off x="4688890" y="5226061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Managed by Libraries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AE5F0671-53AD-73C3-43D2-1C1F2CCF044B}"/>
              </a:ext>
            </a:extLst>
          </p:cNvPr>
          <p:cNvSpPr/>
          <p:nvPr/>
        </p:nvSpPr>
        <p:spPr>
          <a:xfrm rot="16200000">
            <a:off x="9637428" y="3826617"/>
            <a:ext cx="439112" cy="219923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D9F5FA-2289-AADD-CE54-9DF5FFB75B95}"/>
              </a:ext>
            </a:extLst>
          </p:cNvPr>
          <p:cNvSpPr txBox="1"/>
          <p:nvPr/>
        </p:nvSpPr>
        <p:spPr>
          <a:xfrm>
            <a:off x="8754744" y="514263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Managed by CU </a:t>
            </a:r>
          </a:p>
          <a:p>
            <a:r>
              <a:rPr lang="en-US"/>
              <a:t>Research Computing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F3A5AA-1EB2-15CA-C6B7-44302DECF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 </a:t>
            </a:r>
            <a:br>
              <a:rPr lang="en-US"/>
            </a:br>
            <a:r>
              <a:rPr lang="en-US"/>
              <a:t>Infrastructure</a:t>
            </a:r>
          </a:p>
        </p:txBody>
      </p:sp>
    </p:spTree>
    <p:extLst>
      <p:ext uri="{BB962C8B-B14F-4D97-AF65-F5344CB8AC3E}">
        <p14:creationId xmlns:p14="http://schemas.microsoft.com/office/powerpoint/2010/main" val="20687273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E2B11B-4277-68FF-E3F2-94329DB54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42BBF-63FD-0C12-F10B-60812824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91849" cy="1337469"/>
          </a:xfrm>
        </p:spPr>
        <p:txBody>
          <a:bodyPr/>
          <a:lstStyle/>
          <a:p>
            <a:r>
              <a:rPr lang="en-US"/>
              <a:t>Data Transfer for "big data" publications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AB2C4-A150-04E5-EF23-23C1BF5D9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3" y="1555040"/>
            <a:ext cx="4450581" cy="43048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/>
            <a:r>
              <a:rPr lang="en-US" sz="2400"/>
              <a:t>Uses Globus</a:t>
            </a:r>
            <a:endParaRPr lang="en-US"/>
          </a:p>
          <a:p>
            <a:pPr marL="514350" indent="-514350"/>
            <a:endParaRPr lang="en-US" sz="1000"/>
          </a:p>
          <a:p>
            <a:pPr marL="971550" lvl="1"/>
            <a:r>
              <a:rPr lang="en-US" sz="2000" err="1"/>
              <a:t>GridFTP</a:t>
            </a:r>
            <a:r>
              <a:rPr lang="en-US" sz="2000"/>
              <a:t> transfer protocol</a:t>
            </a:r>
          </a:p>
          <a:p>
            <a:pPr marL="971550" lvl="1"/>
            <a:endParaRPr lang="en-US" sz="2000"/>
          </a:p>
          <a:p>
            <a:pPr marL="971550" lvl="1"/>
            <a:r>
              <a:rPr lang="en-US" sz="2000"/>
              <a:t>Fast, stable, fault tolerant</a:t>
            </a:r>
          </a:p>
          <a:p>
            <a:pPr marL="971550" lvl="1"/>
            <a:endParaRPr lang="en-US" sz="2000"/>
          </a:p>
          <a:p>
            <a:pPr marL="971550" lvl="1"/>
            <a:r>
              <a:rPr lang="en-US" sz="2000"/>
              <a:t>Anyone can use Globus</a:t>
            </a:r>
          </a:p>
          <a:p>
            <a:pPr marL="971550" lvl="1"/>
            <a:endParaRPr lang="en-US" sz="2000"/>
          </a:p>
          <a:p>
            <a:pPr marL="971550" lvl="1"/>
            <a:r>
              <a:rPr lang="en-US" sz="2000"/>
              <a:t>Guidance provided on CU Scholar landing page</a:t>
            </a:r>
          </a:p>
          <a:p>
            <a:pPr marL="514350" indent="-514350"/>
            <a:endParaRPr lang="en-US" sz="2000"/>
          </a:p>
          <a:p>
            <a:pPr marL="0" indent="0">
              <a:buNone/>
            </a:pPr>
            <a:r>
              <a:rPr lang="en-US" sz="2000"/>
              <a:t>      </a:t>
            </a:r>
          </a:p>
          <a:p>
            <a:pPr marL="514350" indent="-514350"/>
            <a:endParaRPr lang="en-US"/>
          </a:p>
          <a:p>
            <a:pPr marL="514350" indent="-514350"/>
            <a:endParaRPr lang="en-US"/>
          </a:p>
          <a:p>
            <a:endParaRPr lang="en-US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D0C4A8C-1AE5-65D8-B353-F719D49D3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0816" y="1582690"/>
            <a:ext cx="6838106" cy="43765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646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1DBC6-6ED2-D8E2-6513-8BE0653F8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9FB8F-30C9-095D-B373-842504C76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View the slides</a:t>
            </a:r>
          </a:p>
        </p:txBody>
      </p:sp>
      <p:pic>
        <p:nvPicPr>
          <p:cNvPr id="6" name="Picture 5" descr="A qr code with black squares&#10;&#10;AI-generated content may be incorrect.">
            <a:extLst>
              <a:ext uri="{FF2B5EF4-FFF2-40B4-BE49-F238E27FC236}">
                <a16:creationId xmlns:a16="http://schemas.microsoft.com/office/drawing/2014/main" id="{1A7D29E9-14B8-32FE-3861-ECF023E46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4495" y="753626"/>
            <a:ext cx="4658065" cy="45133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4490C4-84ED-C56C-42E3-9805D6130735}"/>
              </a:ext>
            </a:extLst>
          </p:cNvPr>
          <p:cNvSpPr txBox="1"/>
          <p:nvPr/>
        </p:nvSpPr>
        <p:spPr>
          <a:xfrm>
            <a:off x="1691472" y="5434483"/>
            <a:ext cx="10262716" cy="80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hlinkClick r:id="rId3"/>
              </a:rPr>
              <a:t>https://github.com/ResearchComputing/rmacc_2025</a:t>
            </a:r>
            <a:endParaRPr lang="en-US"/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030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25835-B3D7-CE77-9D2F-C94CA2D32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E1AB0-857B-994D-5345-59A34CECF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i="1"/>
              <a:t>Is there a cost for publishing large datasets at CU Boulder?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/>
              <a:t>If size &lt; 500 GB: No</a:t>
            </a:r>
            <a:endParaRPr lang="en-US" sz="2800"/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/>
              <a:t>If size &gt; 500 GB:  Yes ($450/TB)</a:t>
            </a:r>
          </a:p>
          <a:p>
            <a:pPr marL="457200" lvl="1" indent="0">
              <a:buNone/>
            </a:pPr>
            <a:endParaRPr lang="en-US" i="1"/>
          </a:p>
          <a:p>
            <a:pPr marL="0" indent="0">
              <a:buNone/>
            </a:pPr>
            <a:r>
              <a:rPr lang="en-US"/>
              <a:t>If the data is related to a student’s thesis or dissertation we’ll talk with them to see what we can do (this hasn’t happened yet)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17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95BDD-09C4-430C-87B5-EFD1589C73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59A14-633A-CBBB-2FAC-C83EB8C34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get started: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CE7-94CE-9198-9553-9156A43DC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Email </a:t>
            </a:r>
            <a:r>
              <a:rPr lang="en-US">
                <a:hlinkClick r:id="rId2"/>
              </a:rPr>
              <a:t>cuscholaradmin@colorado.edu</a:t>
            </a:r>
            <a:r>
              <a:rPr lang="en-US"/>
              <a:t> ​</a:t>
            </a:r>
          </a:p>
          <a:p>
            <a:endParaRPr lang="en-US"/>
          </a:p>
          <a:p>
            <a:r>
              <a:rPr lang="en-US"/>
              <a:t>We can advise on data curation, assist with data upload, etc.</a:t>
            </a:r>
          </a:p>
          <a:p>
            <a:endParaRPr lang="en-US"/>
          </a:p>
          <a:p>
            <a:r>
              <a:rPr lang="en-US"/>
              <a:t>Reach out to the libraries/IR administrators at your institution</a:t>
            </a:r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093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0E76E-C14D-69FF-DE93-68691F97B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4C261-C044-605D-FA5F-D28FF650F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How can we expand use of HPC resources to provide increased access to datasets?</a:t>
            </a:r>
          </a:p>
          <a:p>
            <a:r>
              <a:rPr lang="en-US"/>
              <a:t>Emulation</a:t>
            </a:r>
          </a:p>
          <a:p>
            <a:r>
              <a:rPr lang="en-US"/>
              <a:t>Virtual access</a:t>
            </a:r>
          </a:p>
          <a:p>
            <a:r>
              <a:rPr lang="en-US"/>
              <a:t>Containers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05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87D7D-E56F-51BB-C5E8-9EB8582A3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E0F6A-1771-B9F4-FDD0-9D9910C02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>
                <a:solidFill>
                  <a:srgbClr val="141414"/>
                </a:solidFill>
                <a:effectLst/>
                <a:latin typeface="inherit"/>
              </a:rPr>
              <a:t>No two people on any campus will agree on what “Data” actually is</a:t>
            </a:r>
          </a:p>
          <a:p>
            <a:r>
              <a:rPr lang="en-US" b="0" i="0">
                <a:solidFill>
                  <a:srgbClr val="141414"/>
                </a:solidFill>
                <a:effectLst/>
                <a:latin typeface="inherit"/>
              </a:rPr>
              <a:t>Publication of research datasets is now a requirement of most funding agencies and journals</a:t>
            </a:r>
          </a:p>
          <a:p>
            <a:r>
              <a:rPr lang="en-US">
                <a:solidFill>
                  <a:srgbClr val="141414"/>
                </a:solidFill>
                <a:latin typeface="inherit"/>
              </a:rPr>
              <a:t>Just publishing datasets in repositories isn’t enough to make research reproducible or replicable</a:t>
            </a:r>
            <a:endParaRPr lang="en-US" b="0" i="0">
              <a:solidFill>
                <a:srgbClr val="141414"/>
              </a:solidFill>
              <a:effectLst/>
              <a:latin typeface="inherit"/>
            </a:endParaRPr>
          </a:p>
          <a:p>
            <a:r>
              <a:rPr lang="en-US" b="0" i="0">
                <a:solidFill>
                  <a:srgbClr val="141414"/>
                </a:solidFill>
                <a:effectLst/>
                <a:latin typeface="inherit"/>
              </a:rPr>
              <a:t>Data curation is the process of ensuring that datasets are findable, accessible, and usable</a:t>
            </a:r>
          </a:p>
          <a:p>
            <a:r>
              <a:rPr lang="en-US" b="0" i="0">
                <a:solidFill>
                  <a:srgbClr val="141414"/>
                </a:solidFill>
                <a:effectLst/>
                <a:latin typeface="inherit"/>
              </a:rPr>
              <a:t>Big data creates added challenges for curating and publishing data</a:t>
            </a:r>
            <a:br>
              <a:rPr lang="en-US" b="0" i="0">
                <a:solidFill>
                  <a:srgbClr val="141414"/>
                </a:solidFill>
                <a:effectLst/>
                <a:latin typeface="Inter"/>
              </a:rPr>
            </a:b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56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B01A0-20DF-AAC5-0DC9-AFEFCC17B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919"/>
            <a:ext cx="10515600" cy="1325563"/>
          </a:xfrm>
        </p:spPr>
        <p:txBody>
          <a:bodyPr/>
          <a:lstStyle/>
          <a:p>
            <a:r>
              <a:rPr lang="en-US"/>
              <a:t>What is Research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A0497-B46A-71FB-81D0-29CC83EF9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025" y="1034114"/>
            <a:ext cx="5257800" cy="4351338"/>
          </a:xfrm>
        </p:spPr>
        <p:txBody>
          <a:bodyPr>
            <a:noAutofit/>
          </a:bodyPr>
          <a:lstStyle/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3D models and printable files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Accreditation reports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Archival university papers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Artistry and performance materials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Audio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Books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Computer code &amp; scripts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Conference proceedings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Course catalogs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Datasets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Designs &amp; blueprints​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Digital journals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Dissertations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Documentation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GIS files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Grant proposals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“Grey” literature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Historical documents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Interviews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Journals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Lab notebooks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564B8C-74BF-E1DC-D648-0C5B33786EE3}"/>
              </a:ext>
            </a:extLst>
          </p:cNvPr>
          <p:cNvSpPr txBox="1"/>
          <p:nvPr/>
        </p:nvSpPr>
        <p:spPr>
          <a:xfrm>
            <a:off x="5937459" y="971053"/>
            <a:ext cx="6095306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Learning materials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Lecture transcriptions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Maps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Methodologies &amp; Workflows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MOOCs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Newsletters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Oral History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Physical artifacts and specimens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Point clouds 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Posters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Presentations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Seismic recordings 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Software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Spreadsheets / CSV files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Surveys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Technical reports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Teaching tools designed by faculty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Theses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Transcripts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Video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Visualizations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Websites</a:t>
            </a:r>
          </a:p>
          <a:p>
            <a:pPr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White papers</a:t>
            </a:r>
          </a:p>
        </p:txBody>
      </p:sp>
    </p:spTree>
    <p:extLst>
      <p:ext uri="{BB962C8B-B14F-4D97-AF65-F5344CB8AC3E}">
        <p14:creationId xmlns:p14="http://schemas.microsoft.com/office/powerpoint/2010/main" val="1466403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63B19-BF71-76FC-4A56-00CBBAFD8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Repository?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09CEA-F0F4-A83A-F9DA-42E9CF4CD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A digital space used for publishing, sharing, and preserving works</a:t>
            </a:r>
          </a:p>
          <a:p>
            <a:r>
              <a:rPr lang="en-US"/>
              <a:t>Repositories include articles, reports, slide decks, theses, data, and more</a:t>
            </a:r>
          </a:p>
          <a:p>
            <a:r>
              <a:rPr lang="en-US"/>
              <a:t>There are general, domain-specific, national, and institutional</a:t>
            </a:r>
          </a:p>
          <a:p>
            <a:r>
              <a:rPr lang="en-US"/>
              <a:t>Content may be openly accessible immediately, embargoed to a future date, or only accessible to certain users</a:t>
            </a:r>
          </a:p>
          <a:p>
            <a:r>
              <a:rPr lang="en-US"/>
              <a:t>Gained popularity as many journals and funders now require data to be shared when articles are published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129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9B3C18-AB73-20ED-5039-6A07141F2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0" y="0"/>
            <a:ext cx="5906501" cy="42132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E31FBD-F85D-AC06-BD5B-3E97C7CCB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84750" cy="46981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1638E2-BEBB-6AB1-B58A-03E15E532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96381"/>
            <a:ext cx="6084750" cy="36616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DA70D2-BD5F-E418-4254-AC488213B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7252" y="2717139"/>
            <a:ext cx="6084750" cy="414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548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95174-687D-53AF-E2C6-5126414A7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Institutional Repositories (IRs)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A3546-7112-DCED-3CD2-DD8DC8B65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For work created by those affiliated with the institution</a:t>
            </a:r>
          </a:p>
          <a:p>
            <a:r>
              <a:rPr lang="en-US"/>
              <a:t>Usually run by libraries</a:t>
            </a:r>
          </a:p>
          <a:p>
            <a:r>
              <a:rPr lang="en-US"/>
              <a:t>Can be general (include articles, etc.) or data-specific</a:t>
            </a:r>
          </a:p>
          <a:p>
            <a:r>
              <a:rPr lang="en-US"/>
              <a:t>Data is usually associated with a published academic article</a:t>
            </a:r>
          </a:p>
          <a:p>
            <a:r>
              <a:rPr lang="en-US"/>
              <a:t>Repositories may allow for self-deposit and instant publication or require data to be curated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26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C58EB3-3EEB-C738-89A8-E3B6268CB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6208"/>
            <a:ext cx="12192000" cy="632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041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83642B-9349-D68B-AF61-849241AF4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470" y="0"/>
            <a:ext cx="74790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804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3ded8b1b-070d-4629-82e4-c0b019f46057}" enabled="0" method="" siteId="{3ded8b1b-070d-4629-82e4-c0b019f4605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767</Words>
  <Application>Microsoft Macintosh PowerPoint</Application>
  <PresentationFormat>Widescreen</PresentationFormat>
  <Paragraphs>156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Aptos</vt:lpstr>
      <vt:lpstr>Aptos Display</vt:lpstr>
      <vt:lpstr>Arial</vt:lpstr>
      <vt:lpstr>Courier New</vt:lpstr>
      <vt:lpstr>inherit</vt:lpstr>
      <vt:lpstr>Inter</vt:lpstr>
      <vt:lpstr>Office Theme</vt:lpstr>
      <vt:lpstr>Curating and Publishing Big Datasets Using CU Boulder High Performance Computing Infrastructure </vt:lpstr>
      <vt:lpstr>View the slides</vt:lpstr>
      <vt:lpstr>Introduction</vt:lpstr>
      <vt:lpstr>What is Research Data?</vt:lpstr>
      <vt:lpstr>What is a Repository?</vt:lpstr>
      <vt:lpstr>PowerPoint Presentation</vt:lpstr>
      <vt:lpstr>Institutional Repositories (IRs)</vt:lpstr>
      <vt:lpstr>PowerPoint Presentation</vt:lpstr>
      <vt:lpstr>PowerPoint Presentation</vt:lpstr>
      <vt:lpstr>Data Curation</vt:lpstr>
      <vt:lpstr>PowerPoint Presentation</vt:lpstr>
      <vt:lpstr>Data Curation Network’s CURATE(D) Steps</vt:lpstr>
      <vt:lpstr>When we use HPC resources for data curation </vt:lpstr>
      <vt:lpstr>Example</vt:lpstr>
      <vt:lpstr>Publishing Data</vt:lpstr>
      <vt:lpstr>Framework for big data publishing at CU Boulder</vt:lpstr>
      <vt:lpstr>Landing Page</vt:lpstr>
      <vt:lpstr>Storage  Infrastructure</vt:lpstr>
      <vt:lpstr>Data Transfer for "big data" publications</vt:lpstr>
      <vt:lpstr>Costs</vt:lpstr>
      <vt:lpstr>How to get started:</vt:lpstr>
      <vt:lpstr>Future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Reiland</dc:creator>
  <cp:lastModifiedBy>Andrew Monaghan</cp:lastModifiedBy>
  <cp:revision>5</cp:revision>
  <dcterms:created xsi:type="dcterms:W3CDTF">2025-02-04T17:50:00Z</dcterms:created>
  <dcterms:modified xsi:type="dcterms:W3CDTF">2025-05-21T16:13:48Z</dcterms:modified>
</cp:coreProperties>
</file>

<file path=docProps/thumbnail.jpeg>
</file>